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9" r:id="rId4"/>
    <p:sldId id="266" r:id="rId5"/>
    <p:sldId id="271" r:id="rId6"/>
    <p:sldId id="270" r:id="rId7"/>
    <p:sldId id="267" r:id="rId8"/>
    <p:sldId id="268" r:id="rId9"/>
    <p:sldId id="272" r:id="rId10"/>
    <p:sldId id="269" r:id="rId11"/>
    <p:sldId id="27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1786" autoAdjust="0"/>
  </p:normalViewPr>
  <p:slideViewPr>
    <p:cSldViewPr snapToGrid="0">
      <p:cViewPr varScale="1">
        <p:scale>
          <a:sx n="93" d="100"/>
          <a:sy n="93" d="100"/>
        </p:scale>
        <p:origin x="121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E41DEE-D8FE-41EF-9790-D8C615747BC3}" type="datetimeFigureOut">
              <a:rPr lang="en-US" smtClean="0"/>
              <a:t>9/12/2022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74A9DD-6B52-489D-A96C-12516B90B12E}" type="slidenum">
              <a:rPr lang="en-US" smtClean="0"/>
              <a:t>‹#›</a:t>
            </a:fld>
            <a:endParaRPr lang="en-US"/>
          </a:p>
        </p:txBody>
      </p:sp>
    </p:spTree>
    <p:extLst>
      <p:ext uri="{BB962C8B-B14F-4D97-AF65-F5344CB8AC3E}">
        <p14:creationId xmlns:p14="http://schemas.microsoft.com/office/powerpoint/2010/main" val="3745089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“Hey there, Sasquatch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most likely know that the Fourth of July is the day that we celebrate the Declaration of our Independence, but did you know that on September 17th we celebrate the signing of the Constitution?  </a:t>
            </a:r>
          </a:p>
          <a:p>
            <a:endParaRPr lang="en-US" dirty="0"/>
          </a:p>
        </p:txBody>
      </p:sp>
      <p:sp>
        <p:nvSpPr>
          <p:cNvPr id="4" name="Slide Number Placeholder 3"/>
          <p:cNvSpPr>
            <a:spLocks noGrp="1"/>
          </p:cNvSpPr>
          <p:nvPr>
            <p:ph type="sldNum" sz="quarter" idx="5"/>
          </p:nvPr>
        </p:nvSpPr>
        <p:spPr/>
        <p:txBody>
          <a:bodyPr/>
          <a:lstStyle/>
          <a:p>
            <a:fld id="{FC74A9DD-6B52-489D-A96C-12516B90B12E}" type="slidenum">
              <a:rPr lang="en-US" smtClean="0"/>
              <a:t>1</a:t>
            </a:fld>
            <a:endParaRPr lang="en-US"/>
          </a:p>
        </p:txBody>
      </p:sp>
    </p:spTree>
    <p:extLst>
      <p:ext uri="{BB962C8B-B14F-4D97-AF65-F5344CB8AC3E}">
        <p14:creationId xmlns:p14="http://schemas.microsoft.com/office/powerpoint/2010/main" val="1732363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Lastly, here are the online sources used to make this presentation. Please follow any of the links on this slide to find out more about the constitution, bill of rights, The U.S. Code of Law, Department of Education resources, and details about the Family Educational Rights and Privacy Act (FERPA).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PowerPoint and script for this presentation will also be available and will be linked below. “</a:t>
            </a:r>
          </a:p>
          <a:p>
            <a:endParaRPr lang="en-US" dirty="0"/>
          </a:p>
        </p:txBody>
      </p:sp>
      <p:sp>
        <p:nvSpPr>
          <p:cNvPr id="4" name="Slide Number Placeholder 3"/>
          <p:cNvSpPr>
            <a:spLocks noGrp="1"/>
          </p:cNvSpPr>
          <p:nvPr>
            <p:ph type="sldNum" sz="quarter" idx="5"/>
          </p:nvPr>
        </p:nvSpPr>
        <p:spPr/>
        <p:txBody>
          <a:bodyPr/>
          <a:lstStyle/>
          <a:p>
            <a:fld id="{FC74A9DD-6B52-489D-A96C-12516B90B12E}" type="slidenum">
              <a:rPr lang="en-US" smtClean="0"/>
              <a:t>10</a:t>
            </a:fld>
            <a:endParaRPr lang="en-US"/>
          </a:p>
        </p:txBody>
      </p:sp>
    </p:spTree>
    <p:extLst>
      <p:ext uri="{BB962C8B-B14F-4D97-AF65-F5344CB8AC3E}">
        <p14:creationId xmlns:p14="http://schemas.microsoft.com/office/powerpoint/2010/main" val="3051986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2004, Senator Robert Byrd passed an amendment renaming the holiday “Constitution Day and Citizenship Day,” which requires public schools and institutions to provide information on the history of the country’s Constitution.</a:t>
            </a:r>
          </a:p>
        </p:txBody>
      </p:sp>
      <p:sp>
        <p:nvSpPr>
          <p:cNvPr id="4" name="Slide Number Placeholder 3"/>
          <p:cNvSpPr>
            <a:spLocks noGrp="1"/>
          </p:cNvSpPr>
          <p:nvPr>
            <p:ph type="sldNum" sz="quarter" idx="5"/>
          </p:nvPr>
        </p:nvSpPr>
        <p:spPr/>
        <p:txBody>
          <a:bodyPr/>
          <a:lstStyle/>
          <a:p>
            <a:fld id="{FC74A9DD-6B52-489D-A96C-12516B90B12E}" type="slidenum">
              <a:rPr lang="en-US" smtClean="0"/>
              <a:t>2</a:t>
            </a:fld>
            <a:endParaRPr lang="en-US"/>
          </a:p>
        </p:txBody>
      </p:sp>
    </p:spTree>
    <p:extLst>
      <p:ext uri="{BB962C8B-B14F-4D97-AF65-F5344CB8AC3E}">
        <p14:creationId xmlns:p14="http://schemas.microsoft.com/office/powerpoint/2010/main" val="2193526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first words of the Constitution, the preamble, are some of the most famous words associated with the United States of America “We the People of the United States, in Order to form a more perfect Union, establish Justice, insure domestic Tranquility, provide for the common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defence</a:t>
            </a:r>
            <a:r>
              <a:rPr lang="en-US" sz="1800" dirty="0">
                <a:effectLst/>
                <a:latin typeface="Calibri" panose="020F0502020204030204" pitchFamily="34" charset="0"/>
                <a:ea typeface="Calibri" panose="020F0502020204030204" pitchFamily="34" charset="0"/>
                <a:cs typeface="Times New Roman" panose="02020603050405020304" pitchFamily="18" charset="0"/>
              </a:rPr>
              <a:t>, promote the general Welfare, and secure the Blessings of Liberty to ourselves and our Posterity, do ordain and establish this Constitution for the United States of America.”</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Constitutional Convention met from May 25 through September 17</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dirty="0">
                <a:effectLst/>
                <a:latin typeface="Calibri" panose="020F0502020204030204" pitchFamily="34" charset="0"/>
                <a:ea typeface="Calibri" panose="020F0502020204030204" pitchFamily="34" charset="0"/>
                <a:cs typeface="Times New Roman" panose="02020603050405020304" pitchFamily="18" charset="0"/>
              </a:rPr>
              <a:t>, 1787.</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Benjamin Franklin, at 81, was the oldest representative and Jonathan Dayton, at 26, was the youngest. The average representative of the Constitutional Convention was 44. The members of the Convention consisted of lawyers, soldiers, planters, educators, ministers, physicians, financiers, and merchants.</a:t>
            </a:r>
          </a:p>
          <a:p>
            <a:endParaRPr lang="en-US" dirty="0"/>
          </a:p>
          <a:p>
            <a:endParaRPr lang="en-US" dirty="0"/>
          </a:p>
        </p:txBody>
      </p:sp>
      <p:sp>
        <p:nvSpPr>
          <p:cNvPr id="4" name="Slide Number Placeholder 3"/>
          <p:cNvSpPr>
            <a:spLocks noGrp="1"/>
          </p:cNvSpPr>
          <p:nvPr>
            <p:ph type="sldNum" sz="quarter" idx="5"/>
          </p:nvPr>
        </p:nvSpPr>
        <p:spPr/>
        <p:txBody>
          <a:bodyPr/>
          <a:lstStyle/>
          <a:p>
            <a:fld id="{FC74A9DD-6B52-489D-A96C-12516B90B12E}" type="slidenum">
              <a:rPr lang="en-US" smtClean="0"/>
              <a:t>3</a:t>
            </a:fld>
            <a:endParaRPr lang="en-US"/>
          </a:p>
        </p:txBody>
      </p:sp>
    </p:spTree>
    <p:extLst>
      <p:ext uri="{BB962C8B-B14F-4D97-AF65-F5344CB8AC3E}">
        <p14:creationId xmlns:p14="http://schemas.microsoft.com/office/powerpoint/2010/main" val="2458375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is a constitution anyway? A constitution embodies the fundamental principles of a government and outlines the purpose of the different branches of government. The branches of government were designed to balance power and to combat tyranny.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Our Constitution has seven articles.</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Article I: Creates Congress and gives it legislative powers.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Article II: Creates the presidency and gives it executive power.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Article III: Creates the U.S Supreme Court and authorizes Congress to create lower federal courts.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Article IV: Differentiates that State and Federal powers have different powers.</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Article V: States that a two-thirds majority is required to amend the constitution.</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Article VI: Concerns debts against the new country</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Article VII: States that nine states are sufficient to ratify the Constitution.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Teaching Company – Law School for Everyone: Constitutional Law “Origins and Functions of the Constitution”</a:t>
            </a:r>
          </a:p>
          <a:p>
            <a:endParaRPr lang="en-US" dirty="0"/>
          </a:p>
        </p:txBody>
      </p:sp>
      <p:sp>
        <p:nvSpPr>
          <p:cNvPr id="4" name="Slide Number Placeholder 3"/>
          <p:cNvSpPr>
            <a:spLocks noGrp="1"/>
          </p:cNvSpPr>
          <p:nvPr>
            <p:ph type="sldNum" sz="quarter" idx="5"/>
          </p:nvPr>
        </p:nvSpPr>
        <p:spPr/>
        <p:txBody>
          <a:bodyPr/>
          <a:lstStyle/>
          <a:p>
            <a:fld id="{FC74A9DD-6B52-489D-A96C-12516B90B12E}" type="slidenum">
              <a:rPr lang="en-US" smtClean="0"/>
              <a:t>4</a:t>
            </a:fld>
            <a:endParaRPr lang="en-US"/>
          </a:p>
        </p:txBody>
      </p:sp>
    </p:spTree>
    <p:extLst>
      <p:ext uri="{BB962C8B-B14F-4D97-AF65-F5344CB8AC3E}">
        <p14:creationId xmlns:p14="http://schemas.microsoft.com/office/powerpoint/2010/main" val="3900110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phrase “Constitutional Rights” is one that you have most likely heard. Despite this, the constitution does not give us our rights, it only guarantees them.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does this mean? The people had all their rights and liberties before they made the Constitution. The Constitution was formed, among other purposes, to make the people's liberties secure-- secure not only as against foreign attack but against oppression by their own government. They set specific limits upon their national government and upon the States, and reserved to themselves all powers that they did not grant. The Ninth Amendment declares: "The enumeration in the Constitution, of certain rights, shall not be construed to deny or disparage others retained by the people.“</a:t>
            </a:r>
          </a:p>
          <a:p>
            <a:endParaRPr lang="en-US" dirty="0"/>
          </a:p>
        </p:txBody>
      </p:sp>
      <p:sp>
        <p:nvSpPr>
          <p:cNvPr id="4" name="Slide Number Placeholder 3"/>
          <p:cNvSpPr>
            <a:spLocks noGrp="1"/>
          </p:cNvSpPr>
          <p:nvPr>
            <p:ph type="sldNum" sz="quarter" idx="5"/>
          </p:nvPr>
        </p:nvSpPr>
        <p:spPr/>
        <p:txBody>
          <a:bodyPr/>
          <a:lstStyle/>
          <a:p>
            <a:fld id="{FC74A9DD-6B52-489D-A96C-12516B90B12E}" type="slidenum">
              <a:rPr lang="en-US" smtClean="0"/>
              <a:t>5</a:t>
            </a:fld>
            <a:endParaRPr lang="en-US"/>
          </a:p>
        </p:txBody>
      </p:sp>
    </p:spTree>
    <p:extLst>
      <p:ext uri="{BB962C8B-B14F-4D97-AF65-F5344CB8AC3E}">
        <p14:creationId xmlns:p14="http://schemas.microsoft.com/office/powerpoint/2010/main" val="2757543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Bill of Rights has its own day, December 15</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first twelve amendments to our constitution were introduced to the First Congress in 1789. There are currently 27 amendments, the most recent of which was ratified in 1992.</a:t>
            </a:r>
          </a:p>
          <a:p>
            <a:pPr marL="0" marR="0">
              <a:lnSpc>
                <a:spcPct val="107000"/>
              </a:lnSpc>
              <a:spcBef>
                <a:spcPts val="0"/>
              </a:spcBef>
              <a:spcAft>
                <a:spcPts val="80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There is no mention of Education in the Constitution itself.</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10th Amendment states that powers not delegated to the federal government are reserved to the states or to the people. Thus, education became a function of the state rather than the federal government.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While education may not be a "fundamental right" under the Constitution, the equal protection clause of the 14th Amendment requires that when a state establishes a public school system, no child living in that state may be denied equal access to schooling.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14</a:t>
            </a:r>
            <a:r>
              <a:rPr lang="en-US" sz="18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amendment is a modification to Article I, section 2: </a:t>
            </a:r>
            <a:r>
              <a:rPr lang="en-US"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 was passed by Congress June 13, 1866 and ratified July 9, 1868.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C74A9DD-6B52-489D-A96C-12516B90B12E}" type="slidenum">
              <a:rPr lang="en-US" smtClean="0"/>
              <a:t>6</a:t>
            </a:fld>
            <a:endParaRPr lang="en-US"/>
          </a:p>
        </p:txBody>
      </p:sp>
    </p:spTree>
    <p:extLst>
      <p:ext uri="{BB962C8B-B14F-4D97-AF65-F5344CB8AC3E}">
        <p14:creationId xmlns:p14="http://schemas.microsoft.com/office/powerpoint/2010/main" val="3656179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Published in 1926 by the Office of the Law Revision Counsel of the U.S. House of Representatives, the U.S. Code of Laws covers 53 titles. Title 20 details laws regarding education, there are currently 80 Chapters. A link to the full code will be included at the end of this presentation.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chapters in this section of the Code of Law cover everything from the creation of the Department of Education to Vocational and Environmental Education. </a:t>
            </a:r>
          </a:p>
          <a:p>
            <a:pPr marL="0" marR="0">
              <a:lnSpc>
                <a:spcPct val="107000"/>
              </a:lnSpc>
              <a:spcBef>
                <a:spcPts val="0"/>
              </a:spcBef>
              <a:spcAft>
                <a:spcPts val="75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department of education was created in 1980 by combining offices from several federal agencies. ED's 4,400 employees and $68 billion budget are dedicated to: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Establishing policies on federal financial aid for education and distributing as well as monitoring those funds.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Collecting data on America's schools and disseminating research.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Focusing national attention on key educational issues.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Prohibiting discrimination and ensuring equal access to education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C74A9DD-6B52-489D-A96C-12516B90B12E}" type="slidenum">
              <a:rPr lang="en-US" smtClean="0"/>
              <a:t>7</a:t>
            </a:fld>
            <a:endParaRPr lang="en-US"/>
          </a:p>
        </p:txBody>
      </p:sp>
    </p:spTree>
    <p:extLst>
      <p:ext uri="{BB962C8B-B14F-4D97-AF65-F5344CB8AC3E}">
        <p14:creationId xmlns:p14="http://schemas.microsoft.com/office/powerpoint/2010/main" val="2630167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Around campus, you will have likely heard of “title nine”.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June 1972, President Nixon signed Title IX of the Education Amendments of 1972 into law. Title IX is a comprehensive federal law that has removed many barriers that once prevented people, on the basis of sex, from participating in educational opportunities and careers of their choice. It states that: No person in the United States shall, on the basis of sex, be excluded from participation, in be denied the benefits of, or be subjected to discrimination under any education program or activity receiving Federal financial assistance</a:t>
            </a:r>
          </a:p>
          <a:p>
            <a:endParaRPr lang="en-US" dirty="0"/>
          </a:p>
          <a:p>
            <a:r>
              <a:rPr lang="en-US" dirty="0"/>
              <a:t>Congress enacted Title IX with two principal objectives in mind: to avoid the use of federal resources to support discriminatory practices in education programs, and to provide individual citizens effective protection against those practices</a:t>
            </a:r>
          </a:p>
          <a:p>
            <a:endParaRPr lang="en-US" dirty="0"/>
          </a:p>
        </p:txBody>
      </p:sp>
      <p:sp>
        <p:nvSpPr>
          <p:cNvPr id="4" name="Slide Number Placeholder 3"/>
          <p:cNvSpPr>
            <a:spLocks noGrp="1"/>
          </p:cNvSpPr>
          <p:nvPr>
            <p:ph type="sldNum" sz="quarter" idx="5"/>
          </p:nvPr>
        </p:nvSpPr>
        <p:spPr/>
        <p:txBody>
          <a:bodyPr/>
          <a:lstStyle/>
          <a:p>
            <a:fld id="{FC74A9DD-6B52-489D-A96C-12516B90B12E}" type="slidenum">
              <a:rPr lang="en-US" smtClean="0"/>
              <a:t>8</a:t>
            </a:fld>
            <a:endParaRPr lang="en-US"/>
          </a:p>
        </p:txBody>
      </p:sp>
    </p:spTree>
    <p:extLst>
      <p:ext uri="{BB962C8B-B14F-4D97-AF65-F5344CB8AC3E}">
        <p14:creationId xmlns:p14="http://schemas.microsoft.com/office/powerpoint/2010/main" val="432196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Faculty and Staff at SFCC strives daily to promote safety and inclusion on our campus. Please utilize the link at the top of this slide for more information and resources about title nine at SFCC. </a:t>
            </a:r>
          </a:p>
          <a:p>
            <a:endParaRPr lang="en-US" dirty="0"/>
          </a:p>
        </p:txBody>
      </p:sp>
      <p:sp>
        <p:nvSpPr>
          <p:cNvPr id="4" name="Slide Number Placeholder 3"/>
          <p:cNvSpPr>
            <a:spLocks noGrp="1"/>
          </p:cNvSpPr>
          <p:nvPr>
            <p:ph type="sldNum" sz="quarter" idx="5"/>
          </p:nvPr>
        </p:nvSpPr>
        <p:spPr/>
        <p:txBody>
          <a:bodyPr/>
          <a:lstStyle/>
          <a:p>
            <a:fld id="{FC74A9DD-6B52-489D-A96C-12516B90B12E}" type="slidenum">
              <a:rPr lang="en-US" smtClean="0"/>
              <a:t>9</a:t>
            </a:fld>
            <a:endParaRPr lang="en-US"/>
          </a:p>
        </p:txBody>
      </p:sp>
    </p:spTree>
    <p:extLst>
      <p:ext uri="{BB962C8B-B14F-4D97-AF65-F5344CB8AC3E}">
        <p14:creationId xmlns:p14="http://schemas.microsoft.com/office/powerpoint/2010/main" val="3884618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24577E-4352-4297-9CEB-8166267A57C1}"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B6CBE-FEE8-4DEE-B543-6E0F13523537}" type="slidenum">
              <a:rPr lang="en-US" smtClean="0"/>
              <a:t>‹#›</a:t>
            </a:fld>
            <a:endParaRPr lang="en-US"/>
          </a:p>
        </p:txBody>
      </p:sp>
    </p:spTree>
    <p:extLst>
      <p:ext uri="{BB962C8B-B14F-4D97-AF65-F5344CB8AC3E}">
        <p14:creationId xmlns:p14="http://schemas.microsoft.com/office/powerpoint/2010/main" val="995893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24577E-4352-4297-9CEB-8166267A57C1}"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B6CBE-FEE8-4DEE-B543-6E0F13523537}" type="slidenum">
              <a:rPr lang="en-US" smtClean="0"/>
              <a:t>‹#›</a:t>
            </a:fld>
            <a:endParaRPr lang="en-US"/>
          </a:p>
        </p:txBody>
      </p:sp>
    </p:spTree>
    <p:extLst>
      <p:ext uri="{BB962C8B-B14F-4D97-AF65-F5344CB8AC3E}">
        <p14:creationId xmlns:p14="http://schemas.microsoft.com/office/powerpoint/2010/main" val="3777247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24577E-4352-4297-9CEB-8166267A57C1}"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B6CBE-FEE8-4DEE-B543-6E0F13523537}" type="slidenum">
              <a:rPr lang="en-US" smtClean="0"/>
              <a:t>‹#›</a:t>
            </a:fld>
            <a:endParaRPr lang="en-US"/>
          </a:p>
        </p:txBody>
      </p:sp>
    </p:spTree>
    <p:extLst>
      <p:ext uri="{BB962C8B-B14F-4D97-AF65-F5344CB8AC3E}">
        <p14:creationId xmlns:p14="http://schemas.microsoft.com/office/powerpoint/2010/main" val="29958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24577E-4352-4297-9CEB-8166267A57C1}"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B6CBE-FEE8-4DEE-B543-6E0F13523537}" type="slidenum">
              <a:rPr lang="en-US" smtClean="0"/>
              <a:t>‹#›</a:t>
            </a:fld>
            <a:endParaRPr lang="en-US"/>
          </a:p>
        </p:txBody>
      </p:sp>
    </p:spTree>
    <p:extLst>
      <p:ext uri="{BB962C8B-B14F-4D97-AF65-F5344CB8AC3E}">
        <p14:creationId xmlns:p14="http://schemas.microsoft.com/office/powerpoint/2010/main" val="2441435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24577E-4352-4297-9CEB-8166267A57C1}"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B6CBE-FEE8-4DEE-B543-6E0F13523537}" type="slidenum">
              <a:rPr lang="en-US" smtClean="0"/>
              <a:t>‹#›</a:t>
            </a:fld>
            <a:endParaRPr lang="en-US"/>
          </a:p>
        </p:txBody>
      </p:sp>
    </p:spTree>
    <p:extLst>
      <p:ext uri="{BB962C8B-B14F-4D97-AF65-F5344CB8AC3E}">
        <p14:creationId xmlns:p14="http://schemas.microsoft.com/office/powerpoint/2010/main" val="2827290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24577E-4352-4297-9CEB-8166267A57C1}" type="datetimeFigureOut">
              <a:rPr lang="en-US" smtClean="0"/>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B6CBE-FEE8-4DEE-B543-6E0F13523537}" type="slidenum">
              <a:rPr lang="en-US" smtClean="0"/>
              <a:t>‹#›</a:t>
            </a:fld>
            <a:endParaRPr lang="en-US"/>
          </a:p>
        </p:txBody>
      </p:sp>
    </p:spTree>
    <p:extLst>
      <p:ext uri="{BB962C8B-B14F-4D97-AF65-F5344CB8AC3E}">
        <p14:creationId xmlns:p14="http://schemas.microsoft.com/office/powerpoint/2010/main" val="1604741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24577E-4352-4297-9CEB-8166267A57C1}" type="datetimeFigureOut">
              <a:rPr lang="en-US" smtClean="0"/>
              <a:t>9/12/2022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4B6CBE-FEE8-4DEE-B543-6E0F13523537}" type="slidenum">
              <a:rPr lang="en-US" smtClean="0"/>
              <a:t>‹#›</a:t>
            </a:fld>
            <a:endParaRPr lang="en-US"/>
          </a:p>
        </p:txBody>
      </p:sp>
    </p:spTree>
    <p:extLst>
      <p:ext uri="{BB962C8B-B14F-4D97-AF65-F5344CB8AC3E}">
        <p14:creationId xmlns:p14="http://schemas.microsoft.com/office/powerpoint/2010/main" val="686839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24577E-4352-4297-9CEB-8166267A57C1}" type="datetimeFigureOut">
              <a:rPr lang="en-US" smtClean="0"/>
              <a:t>9/12/2022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4B6CBE-FEE8-4DEE-B543-6E0F13523537}" type="slidenum">
              <a:rPr lang="en-US" smtClean="0"/>
              <a:t>‹#›</a:t>
            </a:fld>
            <a:endParaRPr lang="en-US"/>
          </a:p>
        </p:txBody>
      </p:sp>
    </p:spTree>
    <p:extLst>
      <p:ext uri="{BB962C8B-B14F-4D97-AF65-F5344CB8AC3E}">
        <p14:creationId xmlns:p14="http://schemas.microsoft.com/office/powerpoint/2010/main" val="415145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24577E-4352-4297-9CEB-8166267A57C1}" type="datetimeFigureOut">
              <a:rPr lang="en-US" smtClean="0"/>
              <a:t>9/12/2022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4B6CBE-FEE8-4DEE-B543-6E0F13523537}" type="slidenum">
              <a:rPr lang="en-US" smtClean="0"/>
              <a:t>‹#›</a:t>
            </a:fld>
            <a:endParaRPr lang="en-US"/>
          </a:p>
        </p:txBody>
      </p:sp>
    </p:spTree>
    <p:extLst>
      <p:ext uri="{BB962C8B-B14F-4D97-AF65-F5344CB8AC3E}">
        <p14:creationId xmlns:p14="http://schemas.microsoft.com/office/powerpoint/2010/main" val="2916571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24577E-4352-4297-9CEB-8166267A57C1}" type="datetimeFigureOut">
              <a:rPr lang="en-US" smtClean="0"/>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B6CBE-FEE8-4DEE-B543-6E0F13523537}" type="slidenum">
              <a:rPr lang="en-US" smtClean="0"/>
              <a:t>‹#›</a:t>
            </a:fld>
            <a:endParaRPr lang="en-US"/>
          </a:p>
        </p:txBody>
      </p:sp>
    </p:spTree>
    <p:extLst>
      <p:ext uri="{BB962C8B-B14F-4D97-AF65-F5344CB8AC3E}">
        <p14:creationId xmlns:p14="http://schemas.microsoft.com/office/powerpoint/2010/main" val="2524605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24577E-4352-4297-9CEB-8166267A57C1}" type="datetimeFigureOut">
              <a:rPr lang="en-US" smtClean="0"/>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B6CBE-FEE8-4DEE-B543-6E0F13523537}" type="slidenum">
              <a:rPr lang="en-US" smtClean="0"/>
              <a:t>‹#›</a:t>
            </a:fld>
            <a:endParaRPr lang="en-US"/>
          </a:p>
        </p:txBody>
      </p:sp>
    </p:spTree>
    <p:extLst>
      <p:ext uri="{BB962C8B-B14F-4D97-AF65-F5344CB8AC3E}">
        <p14:creationId xmlns:p14="http://schemas.microsoft.com/office/powerpoint/2010/main" val="191199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24577E-4352-4297-9CEB-8166267A57C1}" type="datetimeFigureOut">
              <a:rPr lang="en-US" smtClean="0"/>
              <a:t>9/12/2022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B6CBE-FEE8-4DEE-B543-6E0F13523537}" type="slidenum">
              <a:rPr lang="en-US" smtClean="0"/>
              <a:t>‹#›</a:t>
            </a:fld>
            <a:endParaRPr lang="en-US"/>
          </a:p>
        </p:txBody>
      </p:sp>
    </p:spTree>
    <p:extLst>
      <p:ext uri="{BB962C8B-B14F-4D97-AF65-F5344CB8AC3E}">
        <p14:creationId xmlns:p14="http://schemas.microsoft.com/office/powerpoint/2010/main" val="26077535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loc.gov/item/rbpe.24203100/" TargetMode="External"/><Relationship Id="rId13" Type="http://schemas.openxmlformats.org/officeDocument/2006/relationships/hyperlink" Target="https://studentprivacy.ed.gov/?src=fpco" TargetMode="External"/><Relationship Id="rId3" Type="http://schemas.openxmlformats.org/officeDocument/2006/relationships/image" Target="../media/image2.jpeg"/><Relationship Id="rId7" Type="http://schemas.openxmlformats.org/officeDocument/2006/relationships/hyperlink" Target="https://www.archives.gov/founding-docs/constitution-q-and-a" TargetMode="External"/><Relationship Id="rId12" Type="http://schemas.openxmlformats.org/officeDocument/2006/relationships/hyperlink" Target="https://sites.ed.gov/titleix/policy/"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archives.gov/founding-docs/bill-of-rights-transcript" TargetMode="External"/><Relationship Id="rId11" Type="http://schemas.openxmlformats.org/officeDocument/2006/relationships/hyperlink" Target="https://www2.ed.gov/about/landing.jhtml" TargetMode="External"/><Relationship Id="rId5" Type="http://schemas.openxmlformats.org/officeDocument/2006/relationships/hyperlink" Target="https://www.archives.gov/founding-docs/constitution-transcript" TargetMode="External"/><Relationship Id="rId15" Type="http://schemas.openxmlformats.org/officeDocument/2006/relationships/hyperlink" Target="https://govbooktalk.gpo.gov/2013/12/13/quiz-and-history-for-bill-of-rights-day-december-15/" TargetMode="External"/><Relationship Id="rId10" Type="http://schemas.openxmlformats.org/officeDocument/2006/relationships/hyperlink" Target="https://www.govinfo.gov/app/details/USCODE-2017-title20/context" TargetMode="External"/><Relationship Id="rId4" Type="http://schemas.openxmlformats.org/officeDocument/2006/relationships/hyperlink" Target="https://www.archives.gov/founding-docs/constitution" TargetMode="External"/><Relationship Id="rId9" Type="http://schemas.openxmlformats.org/officeDocument/2006/relationships/hyperlink" Target="https://www.whitehouse.gov/about-the-white-house/our-government/the-constitution/" TargetMode="External"/><Relationship Id="rId14" Type="http://schemas.openxmlformats.org/officeDocument/2006/relationships/hyperlink" Target="https://govbooktalk.gpo.gov/tag/constitution/"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ccs.spokane.edu/About-Us/Public-Disclosures/Right-to-Know/SexualAssault"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stretch>
            <a:fillRect t="-9000" b="-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BEC706-0C50-467A-8B0C-8EC5AC528192}"/>
              </a:ext>
            </a:extLst>
          </p:cNvPr>
          <p:cNvSpPr>
            <a:spLocks noGrp="1"/>
          </p:cNvSpPr>
          <p:nvPr>
            <p:ph type="ctrTitle"/>
          </p:nvPr>
        </p:nvSpPr>
        <p:spPr>
          <a:xfrm>
            <a:off x="1524000" y="83570"/>
            <a:ext cx="9144000" cy="1388609"/>
          </a:xfrm>
        </p:spPr>
        <p:txBody>
          <a:bodyPr>
            <a:normAutofit/>
          </a:bodyPr>
          <a:lstStyle/>
          <a:p>
            <a:r>
              <a:rPr lang="en-US" dirty="0">
                <a:latin typeface="Merriweather" panose="00000500000000000000" pitchFamily="2" charset="0"/>
              </a:rPr>
              <a:t>Constitution Day 2022 </a:t>
            </a:r>
          </a:p>
        </p:txBody>
      </p:sp>
      <p:sp>
        <p:nvSpPr>
          <p:cNvPr id="5" name="Subtitle 4">
            <a:extLst>
              <a:ext uri="{FF2B5EF4-FFF2-40B4-BE49-F238E27FC236}">
                <a16:creationId xmlns:a16="http://schemas.microsoft.com/office/drawing/2014/main" id="{4691A592-94FC-48D8-B54A-19BDE51A88CE}"/>
              </a:ext>
            </a:extLst>
          </p:cNvPr>
          <p:cNvSpPr>
            <a:spLocks noGrp="1"/>
          </p:cNvSpPr>
          <p:nvPr>
            <p:ph type="subTitle" idx="1"/>
          </p:nvPr>
        </p:nvSpPr>
        <p:spPr>
          <a:xfrm>
            <a:off x="1365380" y="5566538"/>
            <a:ext cx="9144000" cy="1114181"/>
          </a:xfrm>
        </p:spPr>
        <p:txBody>
          <a:bodyPr/>
          <a:lstStyle/>
          <a:p>
            <a:r>
              <a:rPr lang="en-US" dirty="0">
                <a:latin typeface="Merriweather" panose="00000500000000000000" pitchFamily="2" charset="0"/>
              </a:rPr>
              <a:t>Spokane Falls Community College</a:t>
            </a:r>
          </a:p>
          <a:p>
            <a:r>
              <a:rPr lang="en-US" dirty="0">
                <a:latin typeface="Merriweather" panose="00000500000000000000" pitchFamily="2" charset="0"/>
              </a:rPr>
              <a:t>Spokane, </a:t>
            </a:r>
            <a:r>
              <a:rPr lang="en-US" dirty="0" err="1">
                <a:latin typeface="Merriweather" panose="00000500000000000000" pitchFamily="2" charset="0"/>
              </a:rPr>
              <a:t>Wa</a:t>
            </a:r>
            <a:r>
              <a:rPr lang="en-US" dirty="0">
                <a:latin typeface="Merriweather" panose="00000500000000000000" pitchFamily="2" charset="0"/>
              </a:rPr>
              <a:t> </a:t>
            </a:r>
          </a:p>
          <a:p>
            <a:endParaRPr lang="en-US" dirty="0"/>
          </a:p>
        </p:txBody>
      </p:sp>
    </p:spTree>
    <p:extLst>
      <p:ext uri="{BB962C8B-B14F-4D97-AF65-F5344CB8AC3E}">
        <p14:creationId xmlns:p14="http://schemas.microsoft.com/office/powerpoint/2010/main" val="2744100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A85A1-74CE-413D-AB1D-F195E5A4D387}"/>
              </a:ext>
            </a:extLst>
          </p:cNvPr>
          <p:cNvSpPr>
            <a:spLocks noGrp="1"/>
          </p:cNvSpPr>
          <p:nvPr>
            <p:ph type="title"/>
          </p:nvPr>
        </p:nvSpPr>
        <p:spPr/>
        <p:txBody>
          <a:bodyPr/>
          <a:lstStyle/>
          <a:p>
            <a:r>
              <a:rPr lang="en-US" dirty="0"/>
              <a:t>References &amp; Links to Explore</a:t>
            </a:r>
          </a:p>
        </p:txBody>
      </p:sp>
      <p:sp>
        <p:nvSpPr>
          <p:cNvPr id="3" name="Content Placeholder 2">
            <a:extLst>
              <a:ext uri="{FF2B5EF4-FFF2-40B4-BE49-F238E27FC236}">
                <a16:creationId xmlns:a16="http://schemas.microsoft.com/office/drawing/2014/main" id="{350539E7-3E81-4F18-92A1-1EE8758BEE42}"/>
              </a:ext>
            </a:extLst>
          </p:cNvPr>
          <p:cNvSpPr>
            <a:spLocks noGrp="1"/>
          </p:cNvSpPr>
          <p:nvPr>
            <p:ph idx="1"/>
          </p:nvPr>
        </p:nvSpPr>
        <p:spPr>
          <a:xfrm>
            <a:off x="838200" y="1397286"/>
            <a:ext cx="10515600" cy="5239820"/>
          </a:xfrm>
        </p:spPr>
        <p:txBody>
          <a:bodyPr>
            <a:noAutofit/>
          </a:bodyPr>
          <a:lstStyle/>
          <a:p>
            <a:r>
              <a:rPr lang="en-US" sz="1200" dirty="0">
                <a:latin typeface="Merriweather" panose="00000500000000000000" pitchFamily="2" charset="0"/>
              </a:rPr>
              <a:t>The Teaching Company – </a:t>
            </a:r>
            <a:r>
              <a:rPr lang="en-US" sz="1200" i="1" dirty="0">
                <a:latin typeface="Merriweather" panose="00000500000000000000" pitchFamily="2" charset="0"/>
              </a:rPr>
              <a:t>Law School for Everyone: Constitutional Law “Origins and Functions of the Constitution” </a:t>
            </a:r>
          </a:p>
          <a:p>
            <a:r>
              <a:rPr lang="en-US" sz="1200" i="1" dirty="0">
                <a:latin typeface="Merriweather" panose="00000500000000000000" pitchFamily="2" charset="0"/>
              </a:rPr>
              <a:t>National Archives</a:t>
            </a:r>
          </a:p>
          <a:p>
            <a:pPr lvl="1"/>
            <a:r>
              <a:rPr lang="en-US" sz="1200" i="1" dirty="0">
                <a:latin typeface="Merriweather" panose="00000500000000000000" pitchFamily="2" charset="0"/>
                <a:hlinkClick r:id="rId4"/>
              </a:rPr>
              <a:t>https://www.archives.gov/founding-docs/constitution</a:t>
            </a:r>
            <a:endParaRPr lang="en-US" sz="1200" i="1" dirty="0">
              <a:latin typeface="Merriweather" panose="00000500000000000000" pitchFamily="2" charset="0"/>
            </a:endParaRPr>
          </a:p>
          <a:p>
            <a:pPr lvl="1"/>
            <a:r>
              <a:rPr lang="en-US" sz="1200" b="0" i="0" dirty="0">
                <a:solidFill>
                  <a:srgbClr val="555555"/>
                </a:solidFill>
                <a:effectLst/>
                <a:latin typeface="Merriweather" panose="00000500000000000000" pitchFamily="2" charset="0"/>
                <a:hlinkClick r:id="rId5"/>
              </a:rPr>
              <a:t>https://www.archives.gov/founding-docs/constitution-transcript</a:t>
            </a:r>
            <a:endParaRPr lang="en-US" sz="1200" i="1" dirty="0">
              <a:latin typeface="Merriweather" panose="00000500000000000000" pitchFamily="2" charset="0"/>
            </a:endParaRPr>
          </a:p>
          <a:p>
            <a:pPr lvl="1"/>
            <a:r>
              <a:rPr lang="en-US" sz="1200" dirty="0">
                <a:solidFill>
                  <a:schemeClr val="tx1">
                    <a:lumMod val="65000"/>
                    <a:lumOff val="35000"/>
                  </a:schemeClr>
                </a:solidFill>
                <a:latin typeface="Merriweather" panose="00000500000000000000" pitchFamily="2" charset="0"/>
                <a:hlinkClick r:id="rId6"/>
              </a:rPr>
              <a:t>https://www.archives.gov/founding-docs/bill-of-rights-transcript</a:t>
            </a:r>
            <a:endParaRPr lang="en-US" sz="1200" dirty="0">
              <a:solidFill>
                <a:schemeClr val="tx1">
                  <a:lumMod val="65000"/>
                  <a:lumOff val="35000"/>
                </a:schemeClr>
              </a:solidFill>
              <a:latin typeface="Merriweather" panose="00000500000000000000" pitchFamily="2" charset="0"/>
            </a:endParaRPr>
          </a:p>
          <a:p>
            <a:pPr lvl="1"/>
            <a:r>
              <a:rPr lang="en-US" sz="1200" u="sng" dirty="0">
                <a:solidFill>
                  <a:srgbClr val="0563C1"/>
                </a:solidFill>
                <a:effectLst/>
                <a:latin typeface="Merriweather" panose="00000500000000000000" pitchFamily="2" charset="0"/>
                <a:ea typeface="Calibri" panose="020F0502020204030204" pitchFamily="34" charset="0"/>
                <a:cs typeface="Calibri" panose="020F0502020204030204" pitchFamily="34" charset="0"/>
                <a:hlinkClick r:id="rId7"/>
              </a:rPr>
              <a:t>https://www.archives.gov/founding-docs/constitution-q-and-a</a:t>
            </a:r>
            <a:endParaRPr lang="en-US" sz="1200" dirty="0">
              <a:solidFill>
                <a:schemeClr val="tx1">
                  <a:lumMod val="65000"/>
                  <a:lumOff val="35000"/>
                </a:schemeClr>
              </a:solidFill>
              <a:latin typeface="Merriweather" panose="00000500000000000000" pitchFamily="2" charset="0"/>
            </a:endParaRPr>
          </a:p>
          <a:p>
            <a:r>
              <a:rPr lang="en-US" sz="1200" dirty="0">
                <a:latin typeface="Merriweather" panose="00000500000000000000" pitchFamily="2" charset="0"/>
              </a:rPr>
              <a:t>Library of Congress</a:t>
            </a:r>
          </a:p>
          <a:p>
            <a:pPr lvl="1"/>
            <a:r>
              <a:rPr lang="en-US" sz="1200" dirty="0">
                <a:solidFill>
                  <a:schemeClr val="tx1">
                    <a:lumMod val="65000"/>
                    <a:lumOff val="35000"/>
                  </a:schemeClr>
                </a:solidFill>
                <a:latin typeface="Merriweather" panose="00000500000000000000" pitchFamily="2" charset="0"/>
                <a:hlinkClick r:id="rId8"/>
              </a:rPr>
              <a:t>https://www.loc.gov/item/rbpe.24203100/</a:t>
            </a:r>
            <a:endParaRPr lang="en-US" sz="1200" dirty="0">
              <a:solidFill>
                <a:schemeClr val="tx1">
                  <a:lumMod val="65000"/>
                  <a:lumOff val="35000"/>
                </a:schemeClr>
              </a:solidFill>
              <a:latin typeface="Merriweather" panose="00000500000000000000" pitchFamily="2" charset="0"/>
            </a:endParaRPr>
          </a:p>
          <a:p>
            <a:r>
              <a:rPr lang="en-US" sz="1200" dirty="0">
                <a:latin typeface="Merriweather" panose="00000500000000000000" pitchFamily="2" charset="0"/>
              </a:rPr>
              <a:t>The White House</a:t>
            </a:r>
          </a:p>
          <a:p>
            <a:pPr lvl="1"/>
            <a:r>
              <a:rPr lang="en-US" sz="1200" dirty="0">
                <a:solidFill>
                  <a:schemeClr val="tx1">
                    <a:lumMod val="65000"/>
                    <a:lumOff val="35000"/>
                  </a:schemeClr>
                </a:solidFill>
                <a:latin typeface="Merriweather" panose="00000500000000000000" pitchFamily="2" charset="0"/>
                <a:hlinkClick r:id="rId9"/>
              </a:rPr>
              <a:t>https://www.whitehouse.gov/about-the-white-house/our-government/the-constitution/</a:t>
            </a:r>
            <a:endParaRPr lang="en-US" sz="1200" dirty="0">
              <a:solidFill>
                <a:schemeClr val="tx1">
                  <a:lumMod val="65000"/>
                  <a:lumOff val="35000"/>
                </a:schemeClr>
              </a:solidFill>
              <a:latin typeface="Merriweather" panose="00000500000000000000" pitchFamily="2" charset="0"/>
            </a:endParaRPr>
          </a:p>
          <a:p>
            <a:r>
              <a:rPr lang="en-US" sz="1200" i="1" dirty="0">
                <a:latin typeface="Merriweather" panose="00000500000000000000" pitchFamily="2" charset="0"/>
              </a:rPr>
              <a:t>US Code of Laws</a:t>
            </a:r>
          </a:p>
          <a:p>
            <a:pPr lvl="1"/>
            <a:r>
              <a:rPr lang="en-US" sz="1200" dirty="0">
                <a:latin typeface="Merriweather" panose="00000500000000000000" pitchFamily="2" charset="0"/>
                <a:hlinkClick r:id="rId10"/>
              </a:rPr>
              <a:t>https://www.govinfo.gov/app/details/USCODE-2017-title20/context</a:t>
            </a:r>
            <a:endParaRPr lang="en-US" sz="1200" i="1" dirty="0">
              <a:latin typeface="Merriweather" panose="00000500000000000000" pitchFamily="2" charset="0"/>
            </a:endParaRPr>
          </a:p>
          <a:p>
            <a:r>
              <a:rPr lang="en-US" sz="1200" i="1" dirty="0">
                <a:latin typeface="Merriweather" panose="00000500000000000000" pitchFamily="2" charset="0"/>
              </a:rPr>
              <a:t>Department of Education</a:t>
            </a:r>
          </a:p>
          <a:p>
            <a:pPr lvl="1"/>
            <a:r>
              <a:rPr lang="en-US" sz="1200" i="1" dirty="0">
                <a:latin typeface="Merriweather" panose="00000500000000000000" pitchFamily="2" charset="0"/>
                <a:hlinkClick r:id="rId11"/>
              </a:rPr>
              <a:t>https://www2.ed.gov/about/landing.jhtml</a:t>
            </a:r>
            <a:endParaRPr lang="en-US" sz="1200" i="1" dirty="0">
              <a:latin typeface="Merriweather" panose="00000500000000000000" pitchFamily="2" charset="0"/>
            </a:endParaRPr>
          </a:p>
          <a:p>
            <a:pPr lvl="1"/>
            <a:r>
              <a:rPr lang="en-US" sz="1200" i="1" dirty="0">
                <a:latin typeface="Merriweather" panose="00000500000000000000" pitchFamily="2" charset="0"/>
                <a:hlinkClick r:id="rId12"/>
              </a:rPr>
              <a:t>https://sites.ed.gov/titleix/policy/</a:t>
            </a:r>
            <a:endParaRPr lang="en-US" sz="1200" i="1" dirty="0">
              <a:latin typeface="Merriweather" panose="00000500000000000000" pitchFamily="2" charset="0"/>
            </a:endParaRPr>
          </a:p>
          <a:p>
            <a:r>
              <a:rPr lang="en-US" sz="1200" i="1" dirty="0">
                <a:latin typeface="Merriweather" panose="00000500000000000000" pitchFamily="2" charset="0"/>
              </a:rPr>
              <a:t>FERPA - Family Educational Rights and Privacy Act</a:t>
            </a:r>
          </a:p>
          <a:p>
            <a:pPr lvl="1"/>
            <a:r>
              <a:rPr lang="en-US" sz="1200" i="1" dirty="0">
                <a:latin typeface="Merriweather" panose="00000500000000000000" pitchFamily="2" charset="0"/>
                <a:hlinkClick r:id="rId13"/>
              </a:rPr>
              <a:t>https://studentprivacy.ed.gov/?src=fpco</a:t>
            </a:r>
            <a:endParaRPr lang="en-US" sz="1200" i="1" dirty="0">
              <a:latin typeface="Merriweather" panose="00000500000000000000" pitchFamily="2" charset="0"/>
            </a:endParaRPr>
          </a:p>
          <a:p>
            <a:r>
              <a:rPr lang="en-US" sz="1200" i="1" dirty="0">
                <a:latin typeface="Merriweather" panose="00000500000000000000" pitchFamily="2" charset="0"/>
              </a:rPr>
              <a:t>Government Book Talk</a:t>
            </a:r>
          </a:p>
          <a:p>
            <a:pPr lvl="1"/>
            <a:r>
              <a:rPr lang="en-US" sz="1200" i="1" dirty="0">
                <a:latin typeface="Merriweather" panose="00000500000000000000" pitchFamily="2" charset="0"/>
                <a:hlinkClick r:id="rId14"/>
              </a:rPr>
              <a:t>https://govbooktalk.gpo.gov/tag/constitution/</a:t>
            </a:r>
            <a:endParaRPr lang="en-US" sz="1200" i="1" dirty="0">
              <a:latin typeface="Merriweather" panose="00000500000000000000" pitchFamily="2" charset="0"/>
            </a:endParaRPr>
          </a:p>
          <a:p>
            <a:pPr lvl="1"/>
            <a:r>
              <a:rPr lang="en-US" sz="1200" i="1" dirty="0">
                <a:latin typeface="Merriweather" panose="00000500000000000000" pitchFamily="2" charset="0"/>
                <a:hlinkClick r:id="rId15"/>
              </a:rPr>
              <a:t>https://govbooktalk.gpo.gov/2013/12/13/quiz-and-history-for-bill-of-rights-day-december-15/</a:t>
            </a:r>
            <a:endParaRPr lang="en-US" sz="1200" i="1" dirty="0">
              <a:latin typeface="Merriweather" panose="00000500000000000000" pitchFamily="2" charset="0"/>
            </a:endParaRPr>
          </a:p>
          <a:p>
            <a:endParaRPr lang="en-US" sz="1200" dirty="0">
              <a:latin typeface="Merriweather" panose="00000500000000000000" pitchFamily="2" charset="0"/>
            </a:endParaRPr>
          </a:p>
        </p:txBody>
      </p:sp>
    </p:spTree>
    <p:extLst>
      <p:ext uri="{BB962C8B-B14F-4D97-AF65-F5344CB8AC3E}">
        <p14:creationId xmlns:p14="http://schemas.microsoft.com/office/powerpoint/2010/main" val="4098979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7BDAC5B6-20CE-447F-8BA1-F2274AC7A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Freeform: Shape 3080">
            <a:extLst>
              <a:ext uri="{FF2B5EF4-FFF2-40B4-BE49-F238E27FC236}">
                <a16:creationId xmlns:a16="http://schemas.microsoft.com/office/drawing/2014/main" id="{D1D22B31-BF8F-446B-9009-8A251FB17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3094406 w 12192000"/>
              <a:gd name="connsiteY0" fmla="*/ 283966 h 6858000"/>
              <a:gd name="connsiteX1" fmla="*/ 3038833 w 12192000"/>
              <a:gd name="connsiteY1" fmla="*/ 309661 h 6858000"/>
              <a:gd name="connsiteX2" fmla="*/ 3348384 w 12192000"/>
              <a:gd name="connsiteY2" fmla="*/ 406000 h 6858000"/>
              <a:gd name="connsiteX3" fmla="*/ 2864309 w 12192000"/>
              <a:gd name="connsiteY3" fmla="*/ 355295 h 6858000"/>
              <a:gd name="connsiteX4" fmla="*/ 2856039 w 12192000"/>
              <a:gd name="connsiteY4" fmla="*/ 388058 h 6858000"/>
              <a:gd name="connsiteX5" fmla="*/ 3405794 w 12192000"/>
              <a:gd name="connsiteY5" fmla="*/ 512089 h 6858000"/>
              <a:gd name="connsiteX6" fmla="*/ 3356651 w 12192000"/>
              <a:gd name="connsiteY6" fmla="*/ 531204 h 6858000"/>
              <a:gd name="connsiteX7" fmla="*/ 3064552 w 12192000"/>
              <a:gd name="connsiteY7" fmla="*/ 483228 h 6858000"/>
              <a:gd name="connsiteX8" fmla="*/ 3005765 w 12192000"/>
              <a:gd name="connsiteY8" fmla="*/ 495708 h 6858000"/>
              <a:gd name="connsiteX9" fmla="*/ 3034700 w 12192000"/>
              <a:gd name="connsiteY9" fmla="*/ 553823 h 6858000"/>
              <a:gd name="connsiteX10" fmla="*/ 3161459 w 12192000"/>
              <a:gd name="connsiteY10" fmla="*/ 576445 h 6858000"/>
              <a:gd name="connsiteX11" fmla="*/ 3358949 w 12192000"/>
              <a:gd name="connsiteY11" fmla="*/ 712961 h 6858000"/>
              <a:gd name="connsiteX12" fmla="*/ 3059960 w 12192000"/>
              <a:gd name="connsiteY12" fmla="*/ 696576 h 6858000"/>
              <a:gd name="connsiteX13" fmla="*/ 3007143 w 12192000"/>
              <a:gd name="connsiteY13" fmla="*/ 729732 h 6858000"/>
              <a:gd name="connsiteX14" fmla="*/ 2986935 w 12192000"/>
              <a:gd name="connsiteY14" fmla="*/ 772635 h 6858000"/>
              <a:gd name="connsiteX15" fmla="*/ 2871197 w 12192000"/>
              <a:gd name="connsiteY15" fmla="*/ 808127 h 6858000"/>
              <a:gd name="connsiteX16" fmla="*/ 3053071 w 12192000"/>
              <a:gd name="connsiteY16" fmla="*/ 847913 h 6858000"/>
              <a:gd name="connsiteX17" fmla="*/ 2858796 w 12192000"/>
              <a:gd name="connsiteY17" fmla="*/ 847913 h 6858000"/>
              <a:gd name="connsiteX18" fmla="*/ 2635588 w 12192000"/>
              <a:gd name="connsiteY18" fmla="*/ 820611 h 6858000"/>
              <a:gd name="connsiteX19" fmla="*/ 2397683 w 12192000"/>
              <a:gd name="connsiteY19" fmla="*/ 829190 h 6858000"/>
              <a:gd name="connsiteX20" fmla="*/ 1921874 w 12192000"/>
              <a:gd name="connsiteY20" fmla="*/ 778877 h 6858000"/>
              <a:gd name="connsiteX21" fmla="*/ 1695450 w 12192000"/>
              <a:gd name="connsiteY21" fmla="*/ 782386 h 6858000"/>
              <a:gd name="connsiteX22" fmla="*/ 2954324 w 12192000"/>
              <a:gd name="connsiteY22" fmla="*/ 1120940 h 6858000"/>
              <a:gd name="connsiteX23" fmla="*/ 2890028 w 12192000"/>
              <a:gd name="connsiteY23" fmla="*/ 1195435 h 6858000"/>
              <a:gd name="connsiteX24" fmla="*/ 3153652 w 12192000"/>
              <a:gd name="connsiteY24" fmla="*/ 1276563 h 6858000"/>
              <a:gd name="connsiteX25" fmla="*/ 3218410 w 12192000"/>
              <a:gd name="connsiteY25" fmla="*/ 1356911 h 6858000"/>
              <a:gd name="connsiteX26" fmla="*/ 3137118 w 12192000"/>
              <a:gd name="connsiteY26" fmla="*/ 1349891 h 6858000"/>
              <a:gd name="connsiteX27" fmla="*/ 3067309 w 12192000"/>
              <a:gd name="connsiteY27" fmla="*/ 1365102 h 6858000"/>
              <a:gd name="connsiteX28" fmla="*/ 3096243 w 12192000"/>
              <a:gd name="connsiteY28" fmla="*/ 1467292 h 6858000"/>
              <a:gd name="connsiteX29" fmla="*/ 3468716 w 12192000"/>
              <a:gd name="connsiteY29" fmla="*/ 1599125 h 6858000"/>
              <a:gd name="connsiteX30" fmla="*/ 3502241 w 12192000"/>
              <a:gd name="connsiteY30" fmla="*/ 1642029 h 6858000"/>
              <a:gd name="connsiteX31" fmla="*/ 3457692 w 12192000"/>
              <a:gd name="connsiteY31" fmla="*/ 1672453 h 6858000"/>
              <a:gd name="connsiteX32" fmla="*/ 3337362 w 12192000"/>
              <a:gd name="connsiteY32" fmla="*/ 1688053 h 6858000"/>
              <a:gd name="connsiteX33" fmla="*/ 3505915 w 12192000"/>
              <a:gd name="connsiteY33" fmla="*/ 1834318 h 6858000"/>
              <a:gd name="connsiteX34" fmla="*/ 3567458 w 12192000"/>
              <a:gd name="connsiteY34" fmla="*/ 1874880 h 6858000"/>
              <a:gd name="connsiteX35" fmla="*/ 3672634 w 12192000"/>
              <a:gd name="connsiteY35" fmla="*/ 1937678 h 6858000"/>
              <a:gd name="connsiteX36" fmla="*/ 3674470 w 12192000"/>
              <a:gd name="connsiteY36" fmla="*/ 1956789 h 6858000"/>
              <a:gd name="connsiteX37" fmla="*/ 3531176 w 12192000"/>
              <a:gd name="connsiteY37" fmla="*/ 2024266 h 6858000"/>
              <a:gd name="connsiteX38" fmla="*/ 3272604 w 12192000"/>
              <a:gd name="connsiteY38" fmla="*/ 2005933 h 6858000"/>
              <a:gd name="connsiteX39" fmla="*/ 3654720 w 12192000"/>
              <a:gd name="connsiteY39" fmla="*/ 2106564 h 6858000"/>
              <a:gd name="connsiteX40" fmla="*/ 2417892 w 12192000"/>
              <a:gd name="connsiteY40" fmla="*/ 1866690 h 6858000"/>
              <a:gd name="connsiteX41" fmla="*/ 2496888 w 12192000"/>
              <a:gd name="connsiteY41" fmla="*/ 1929487 h 6858000"/>
              <a:gd name="connsiteX42" fmla="*/ 2929526 w 12192000"/>
              <a:gd name="connsiteY42" fmla="*/ 2094862 h 6858000"/>
              <a:gd name="connsiteX43" fmla="*/ 3052152 w 12192000"/>
              <a:gd name="connsiteY43" fmla="*/ 2198613 h 6858000"/>
              <a:gd name="connsiteX44" fmla="*/ 3180748 w 12192000"/>
              <a:gd name="connsiteY44" fmla="*/ 2255948 h 6858000"/>
              <a:gd name="connsiteX45" fmla="*/ 3361244 w 12192000"/>
              <a:gd name="connsiteY45" fmla="*/ 2254777 h 6858000"/>
              <a:gd name="connsiteX46" fmla="*/ 3489382 w 12192000"/>
              <a:gd name="connsiteY46" fmla="*/ 2342926 h 6858000"/>
              <a:gd name="connsiteX47" fmla="*/ 3355733 w 12192000"/>
              <a:gd name="connsiteY47" fmla="*/ 2361649 h 6858000"/>
              <a:gd name="connsiteX48" fmla="*/ 3199121 w 12192000"/>
              <a:gd name="connsiteY48" fmla="*/ 2347216 h 6858000"/>
              <a:gd name="connsiteX49" fmla="*/ 2861091 w 12192000"/>
              <a:gd name="connsiteY49" fmla="*/ 2351896 h 6858000"/>
              <a:gd name="connsiteX50" fmla="*/ 2667278 w 12192000"/>
              <a:gd name="connsiteY50" fmla="*/ 2369058 h 6858000"/>
              <a:gd name="connsiteX51" fmla="*/ 2221781 w 12192000"/>
              <a:gd name="connsiteY51" fmla="*/ 2339805 h 6858000"/>
              <a:gd name="connsiteX52" fmla="*/ 2247961 w 12192000"/>
              <a:gd name="connsiteY52" fmla="*/ 2414693 h 6858000"/>
              <a:gd name="connsiteX53" fmla="*/ 2231425 w 12192000"/>
              <a:gd name="connsiteY53" fmla="*/ 2479828 h 6858000"/>
              <a:gd name="connsiteX54" fmla="*/ 2224996 w 12192000"/>
              <a:gd name="connsiteY54" fmla="*/ 2621414 h 6858000"/>
              <a:gd name="connsiteX55" fmla="*/ 2229131 w 12192000"/>
              <a:gd name="connsiteY55" fmla="*/ 2644426 h 6858000"/>
              <a:gd name="connsiteX56" fmla="*/ 2129466 w 12192000"/>
              <a:gd name="connsiteY56" fmla="*/ 2659247 h 6858000"/>
              <a:gd name="connsiteX57" fmla="*/ 2723312 w 12192000"/>
              <a:gd name="connsiteY57" fmla="*/ 2953726 h 6858000"/>
              <a:gd name="connsiteX58" fmla="*/ 2326496 w 12192000"/>
              <a:gd name="connsiteY58" fmla="*/ 2878838 h 6858000"/>
              <a:gd name="connsiteX59" fmla="*/ 2272759 w 12192000"/>
              <a:gd name="connsiteY59" fmla="*/ 3002480 h 6858000"/>
              <a:gd name="connsiteX60" fmla="*/ 2459226 w 12192000"/>
              <a:gd name="connsiteY60" fmla="*/ 3112471 h 6858000"/>
              <a:gd name="connsiteX61" fmla="*/ 2528117 w 12192000"/>
              <a:gd name="connsiteY61" fmla="*/ 3330111 h 6858000"/>
              <a:gd name="connsiteX62" fmla="*/ 2494590 w 12192000"/>
              <a:gd name="connsiteY62" fmla="*/ 3529029 h 6858000"/>
              <a:gd name="connsiteX63" fmla="*/ 2414677 w 12192000"/>
              <a:gd name="connsiteY63" fmla="*/ 3592215 h 6858000"/>
              <a:gd name="connsiteX64" fmla="*/ 2298940 w 12192000"/>
              <a:gd name="connsiteY64" fmla="*/ 3705716 h 6858000"/>
              <a:gd name="connsiteX65" fmla="*/ 2227294 w 12192000"/>
              <a:gd name="connsiteY65" fmla="*/ 3775921 h 6858000"/>
              <a:gd name="connsiteX66" fmla="*/ 1978366 w 12192000"/>
              <a:gd name="connsiteY66" fmla="*/ 3748620 h 6858000"/>
              <a:gd name="connsiteX67" fmla="*/ 2310421 w 12192000"/>
              <a:gd name="connsiteY67" fmla="*/ 3926868 h 6858000"/>
              <a:gd name="connsiteX68" fmla="*/ 2041285 w 12192000"/>
              <a:gd name="connsiteY68" fmla="*/ 3904635 h 6858000"/>
              <a:gd name="connsiteX69" fmla="*/ 1953565 w 12192000"/>
              <a:gd name="connsiteY69" fmla="*/ 3917116 h 6858000"/>
              <a:gd name="connsiteX70" fmla="*/ 2003623 w 12192000"/>
              <a:gd name="connsiteY70" fmla="*/ 3974842 h 6858000"/>
              <a:gd name="connsiteX71" fmla="*/ 2201114 w 12192000"/>
              <a:gd name="connsiteY71" fmla="*/ 4072742 h 6858000"/>
              <a:gd name="connsiteX72" fmla="*/ 2608032 w 12192000"/>
              <a:gd name="connsiteY72" fmla="*/ 4337967 h 6858000"/>
              <a:gd name="connsiteX73" fmla="*/ 2213973 w 12192000"/>
              <a:gd name="connsiteY73" fmla="*/ 4216277 h 6858000"/>
              <a:gd name="connsiteX74" fmla="*/ 2629158 w 12192000"/>
              <a:gd name="connsiteY74" fmla="*/ 4488911 h 6858000"/>
              <a:gd name="connsiteX75" fmla="*/ 2721471 w 12192000"/>
              <a:gd name="connsiteY75" fmla="*/ 4579399 h 6858000"/>
              <a:gd name="connsiteX76" fmla="*/ 2907939 w 12192000"/>
              <a:gd name="connsiteY76" fmla="*/ 4804062 h 6858000"/>
              <a:gd name="connsiteX77" fmla="*/ 2898753 w 12192000"/>
              <a:gd name="connsiteY77" fmla="*/ 4829414 h 6858000"/>
              <a:gd name="connsiteX78" fmla="*/ 2683352 w 12192000"/>
              <a:gd name="connsiteY78" fmla="*/ 4793141 h 6858000"/>
              <a:gd name="connsiteX79" fmla="*/ 2962594 w 12192000"/>
              <a:gd name="connsiteY79" fmla="*/ 4981920 h 6858000"/>
              <a:gd name="connsiteX80" fmla="*/ 3251019 w 12192000"/>
              <a:gd name="connsiteY80" fmla="*/ 5127012 h 6858000"/>
              <a:gd name="connsiteX81" fmla="*/ 3046180 w 12192000"/>
              <a:gd name="connsiteY81" fmla="*/ 5104781 h 6858000"/>
              <a:gd name="connsiteX82" fmla="*/ 2764646 w 12192000"/>
              <a:gd name="connsiteY82" fmla="*/ 5021703 h 6858000"/>
              <a:gd name="connsiteX83" fmla="*/ 2666820 w 12192000"/>
              <a:gd name="connsiteY83" fmla="*/ 5052905 h 6858000"/>
              <a:gd name="connsiteX84" fmla="*/ 2933657 w 12192000"/>
              <a:gd name="connsiteY84" fmla="*/ 5190198 h 6858000"/>
              <a:gd name="connsiteX85" fmla="*/ 3086598 w 12192000"/>
              <a:gd name="connsiteY85" fmla="*/ 5253776 h 6858000"/>
              <a:gd name="connsiteX86" fmla="*/ 3147680 w 12192000"/>
              <a:gd name="connsiteY86" fmla="*/ 5302531 h 6858000"/>
              <a:gd name="connsiteX87" fmla="*/ 3322204 w 12192000"/>
              <a:gd name="connsiteY87" fmla="*/ 5476487 h 6858000"/>
              <a:gd name="connsiteX88" fmla="*/ 3834758 w 12192000"/>
              <a:gd name="connsiteY88" fmla="*/ 5666434 h 6858000"/>
              <a:gd name="connsiteX89" fmla="*/ 4314240 w 12192000"/>
              <a:gd name="connsiteY89" fmla="*/ 5902409 h 6858000"/>
              <a:gd name="connsiteX90" fmla="*/ 4688552 w 12192000"/>
              <a:gd name="connsiteY90" fmla="*/ 6049453 h 6858000"/>
              <a:gd name="connsiteX91" fmla="*/ 5634660 w 12192000"/>
              <a:gd name="connsiteY91" fmla="*/ 6238620 h 6858000"/>
              <a:gd name="connsiteX92" fmla="*/ 9222980 w 12192000"/>
              <a:gd name="connsiteY92" fmla="*/ 4955397 h 6858000"/>
              <a:gd name="connsiteX93" fmla="*/ 9268448 w 12192000"/>
              <a:gd name="connsiteY93" fmla="*/ 4917173 h 6858000"/>
              <a:gd name="connsiteX94" fmla="*/ 9442512 w 12192000"/>
              <a:gd name="connsiteY94" fmla="*/ 4773251 h 6858000"/>
              <a:gd name="connsiteX95" fmla="*/ 9590400 w 12192000"/>
              <a:gd name="connsiteY95" fmla="*/ 4643756 h 6858000"/>
              <a:gd name="connsiteX96" fmla="*/ 9513242 w 12192000"/>
              <a:gd name="connsiteY96" fmla="*/ 4600073 h 6858000"/>
              <a:gd name="connsiteX97" fmla="*/ 9617498 w 12192000"/>
              <a:gd name="connsiteY97" fmla="*/ 4476430 h 6858000"/>
              <a:gd name="connsiteX98" fmla="*/ 9949094 w 12192000"/>
              <a:gd name="connsiteY98" fmla="*/ 4095364 h 6858000"/>
              <a:gd name="connsiteX99" fmla="*/ 10094686 w 12192000"/>
              <a:gd name="connsiteY99" fmla="*/ 4011507 h 6858000"/>
              <a:gd name="connsiteX100" fmla="*/ 10271967 w 12192000"/>
              <a:gd name="connsiteY100" fmla="*/ 3800497 h 6858000"/>
              <a:gd name="connsiteX101" fmla="*/ 10297226 w 12192000"/>
              <a:gd name="connsiteY101" fmla="*/ 3751742 h 6858000"/>
              <a:gd name="connsiteX102" fmla="*/ 10260943 w 12192000"/>
              <a:gd name="connsiteY102" fmla="*/ 3689723 h 6858000"/>
              <a:gd name="connsiteX103" fmla="*/ 10233847 w 12192000"/>
              <a:gd name="connsiteY103" fmla="*/ 3627319 h 6858000"/>
              <a:gd name="connsiteX104" fmla="*/ 10269209 w 12192000"/>
              <a:gd name="connsiteY104" fmla="*/ 3608986 h 6858000"/>
              <a:gd name="connsiteX105" fmla="*/ 10496550 w 12192000"/>
              <a:gd name="connsiteY105" fmla="*/ 3577393 h 6858000"/>
              <a:gd name="connsiteX106" fmla="*/ 10364738 w 12192000"/>
              <a:gd name="connsiteY106" fmla="*/ 3458823 h 6858000"/>
              <a:gd name="connsiteX107" fmla="*/ 10132346 w 12192000"/>
              <a:gd name="connsiteY107" fmla="*/ 3282137 h 6858000"/>
              <a:gd name="connsiteX108" fmla="*/ 10026712 w 12192000"/>
              <a:gd name="connsiteY108" fmla="*/ 3156543 h 6858000"/>
              <a:gd name="connsiteX109" fmla="*/ 10014312 w 12192000"/>
              <a:gd name="connsiteY109" fmla="*/ 3044213 h 6858000"/>
              <a:gd name="connsiteX110" fmla="*/ 9806718 w 12192000"/>
              <a:gd name="connsiteY110" fmla="*/ 2977907 h 6858000"/>
              <a:gd name="connsiteX111" fmla="*/ 10001912 w 12192000"/>
              <a:gd name="connsiteY111" fmla="*/ 2740374 h 6858000"/>
              <a:gd name="connsiteX112" fmla="*/ 10021662 w 12192000"/>
              <a:gd name="connsiteY112" fmla="*/ 2691231 h 6858000"/>
              <a:gd name="connsiteX113" fmla="*/ 9904546 w 12192000"/>
              <a:gd name="connsiteY113" fmla="*/ 2515322 h 6858000"/>
              <a:gd name="connsiteX114" fmla="*/ 9885256 w 12192000"/>
              <a:gd name="connsiteY114" fmla="*/ 2487240 h 6858000"/>
              <a:gd name="connsiteX115" fmla="*/ 9842085 w 12192000"/>
              <a:gd name="connsiteY115" fmla="*/ 2431074 h 6858000"/>
              <a:gd name="connsiteX116" fmla="*/ 9718078 w 12192000"/>
              <a:gd name="connsiteY116" fmla="*/ 2417424 h 6858000"/>
              <a:gd name="connsiteX117" fmla="*/ 9782378 w 12192000"/>
              <a:gd name="connsiteY117" fmla="*/ 2377641 h 6858000"/>
              <a:gd name="connsiteX118" fmla="*/ 9907302 w 12192000"/>
              <a:gd name="connsiteY118" fmla="*/ 2243078 h 6858000"/>
              <a:gd name="connsiteX119" fmla="*/ 9824171 w 12192000"/>
              <a:gd name="connsiteY119" fmla="*/ 2114365 h 6858000"/>
              <a:gd name="connsiteX120" fmla="*/ 9818662 w 12192000"/>
              <a:gd name="connsiteY120" fmla="*/ 2043377 h 6858000"/>
              <a:gd name="connsiteX121" fmla="*/ 9958740 w 12192000"/>
              <a:gd name="connsiteY121" fmla="*/ 1952499 h 6858000"/>
              <a:gd name="connsiteX122" fmla="*/ 10064374 w 12192000"/>
              <a:gd name="connsiteY122" fmla="*/ 1916615 h 6858000"/>
              <a:gd name="connsiteX123" fmla="*/ 10113055 w 12192000"/>
              <a:gd name="connsiteY123" fmla="*/ 1865131 h 6858000"/>
              <a:gd name="connsiteX124" fmla="*/ 10055646 w 12192000"/>
              <a:gd name="connsiteY124" fmla="*/ 1822227 h 6858000"/>
              <a:gd name="connsiteX125" fmla="*/ 9800748 w 12192000"/>
              <a:gd name="connsiteY125" fmla="*/ 1720036 h 6858000"/>
              <a:gd name="connsiteX126" fmla="*/ 9938071 w 12192000"/>
              <a:gd name="connsiteY126" fmla="*/ 1634617 h 6858000"/>
              <a:gd name="connsiteX127" fmla="*/ 9220224 w 12192000"/>
              <a:gd name="connsiteY127" fmla="*/ 1231709 h 6858000"/>
              <a:gd name="connsiteX128" fmla="*/ 9133419 w 12192000"/>
              <a:gd name="connsiteY128" fmla="*/ 1170083 h 6858000"/>
              <a:gd name="connsiteX129" fmla="*/ 8672768 w 12192000"/>
              <a:gd name="connsiteY129" fmla="*/ 1020699 h 6858000"/>
              <a:gd name="connsiteX130" fmla="*/ 8198797 w 12192000"/>
              <a:gd name="connsiteY130" fmla="*/ 915000 h 6858000"/>
              <a:gd name="connsiteX131" fmla="*/ 8528095 w 12192000"/>
              <a:gd name="connsiteY131" fmla="*/ 691898 h 6858000"/>
              <a:gd name="connsiteX132" fmla="*/ 8025190 w 12192000"/>
              <a:gd name="connsiteY132" fmla="*/ 640021 h 6858000"/>
              <a:gd name="connsiteX133" fmla="*/ 7976047 w 12192000"/>
              <a:gd name="connsiteY133" fmla="*/ 641584 h 6858000"/>
              <a:gd name="connsiteX134" fmla="*/ 6988604 w 12192000"/>
              <a:gd name="connsiteY134" fmla="*/ 607260 h 6858000"/>
              <a:gd name="connsiteX135" fmla="*/ 5573116 w 12192000"/>
              <a:gd name="connsiteY135" fmla="*/ 493368 h 6858000"/>
              <a:gd name="connsiteX136" fmla="*/ 4401503 w 12192000"/>
              <a:gd name="connsiteY136" fmla="*/ 425112 h 6858000"/>
              <a:gd name="connsiteX137" fmla="*/ 3154109 w 12192000"/>
              <a:gd name="connsiteY137" fmla="*/ 292499 h 6858000"/>
              <a:gd name="connsiteX138" fmla="*/ 3094406 w 12192000"/>
              <a:gd name="connsiteY138" fmla="*/ 28396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3074" name="Picture 2" descr="Spokane Falls Community College Alumni &amp; Friends - Home | Facebook">
            <a:extLst>
              <a:ext uri="{FF2B5EF4-FFF2-40B4-BE49-F238E27FC236}">
                <a16:creationId xmlns:a16="http://schemas.microsoft.com/office/drawing/2014/main" id="{72EB807D-457B-4FC8-A560-37419B9CC6C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72233" y="1201003"/>
            <a:ext cx="4107976" cy="41079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C3089CC-532D-48FF-B1EB-590CC59373C9}"/>
              </a:ext>
            </a:extLst>
          </p:cNvPr>
          <p:cNvSpPr txBox="1"/>
          <p:nvPr/>
        </p:nvSpPr>
        <p:spPr>
          <a:xfrm>
            <a:off x="4695758" y="5570740"/>
            <a:ext cx="2800483" cy="646331"/>
          </a:xfrm>
          <a:prstGeom prst="rect">
            <a:avLst/>
          </a:prstGeom>
          <a:noFill/>
        </p:spPr>
        <p:txBody>
          <a:bodyPr wrap="square" rtlCol="0">
            <a:spAutoFit/>
          </a:bodyPr>
          <a:lstStyle/>
          <a:p>
            <a:r>
              <a:rPr lang="en-US" sz="3600" dirty="0">
                <a:solidFill>
                  <a:schemeClr val="accent1">
                    <a:lumMod val="75000"/>
                  </a:schemeClr>
                </a:solidFill>
                <a:latin typeface="Merriweather" panose="00000500000000000000" pitchFamily="2" charset="0"/>
              </a:rPr>
              <a:t>Thank you!</a:t>
            </a:r>
          </a:p>
        </p:txBody>
      </p:sp>
    </p:spTree>
    <p:extLst>
      <p:ext uri="{BB962C8B-B14F-4D97-AF65-F5344CB8AC3E}">
        <p14:creationId xmlns:p14="http://schemas.microsoft.com/office/powerpoint/2010/main" val="3498933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32C85-A706-4BA0-BC6C-7DF9D4795E29}"/>
              </a:ext>
            </a:extLst>
          </p:cNvPr>
          <p:cNvSpPr>
            <a:spLocks noGrp="1"/>
          </p:cNvSpPr>
          <p:nvPr>
            <p:ph type="title"/>
          </p:nvPr>
        </p:nvSpPr>
        <p:spPr/>
        <p:txBody>
          <a:bodyPr/>
          <a:lstStyle/>
          <a:p>
            <a:r>
              <a:rPr lang="en-US" dirty="0">
                <a:latin typeface="Merriweather" panose="00000500000000000000" pitchFamily="2" charset="0"/>
              </a:rPr>
              <a:t>What is Constitution Day?</a:t>
            </a:r>
          </a:p>
        </p:txBody>
      </p:sp>
      <p:sp>
        <p:nvSpPr>
          <p:cNvPr id="3" name="Content Placeholder 2">
            <a:extLst>
              <a:ext uri="{FF2B5EF4-FFF2-40B4-BE49-F238E27FC236}">
                <a16:creationId xmlns:a16="http://schemas.microsoft.com/office/drawing/2014/main" id="{E307BB6E-FB86-491C-88B8-FA35D4F2E4A3}"/>
              </a:ext>
            </a:extLst>
          </p:cNvPr>
          <p:cNvSpPr>
            <a:spLocks noGrp="1"/>
          </p:cNvSpPr>
          <p:nvPr>
            <p:ph idx="1"/>
          </p:nvPr>
        </p:nvSpPr>
        <p:spPr>
          <a:xfrm>
            <a:off x="838199" y="1825625"/>
            <a:ext cx="6918789" cy="4351338"/>
          </a:xfrm>
        </p:spPr>
        <p:txBody>
          <a:bodyPr>
            <a:normAutofit/>
          </a:bodyPr>
          <a:lstStyle/>
          <a:p>
            <a:pPr marL="0" indent="0">
              <a:buNone/>
            </a:pPr>
            <a:r>
              <a:rPr lang="en-US" dirty="0">
                <a:latin typeface="Merriweather" panose="00000500000000000000" pitchFamily="2" charset="0"/>
              </a:rPr>
              <a:t>This day commemorates the signing of the United States Constitution on September 17, 1787.</a:t>
            </a:r>
          </a:p>
          <a:p>
            <a:endParaRPr lang="en-US" dirty="0">
              <a:latin typeface="Merriweather" panose="00000500000000000000" pitchFamily="2" charset="0"/>
            </a:endParaRPr>
          </a:p>
          <a:p>
            <a:pPr marL="0" indent="0">
              <a:buNone/>
            </a:pPr>
            <a:r>
              <a:rPr lang="en-US" dirty="0">
                <a:latin typeface="Merriweather" panose="00000500000000000000" pitchFamily="2" charset="0"/>
              </a:rPr>
              <a:t>Each educational institution that receives Federal funds for a fiscal year is required to hold an educational program about the U.S. Constitution for its students.</a:t>
            </a:r>
          </a:p>
        </p:txBody>
      </p:sp>
      <p:pic>
        <p:nvPicPr>
          <p:cNvPr id="4" name="Picture 3">
            <a:extLst>
              <a:ext uri="{FF2B5EF4-FFF2-40B4-BE49-F238E27FC236}">
                <a16:creationId xmlns:a16="http://schemas.microsoft.com/office/drawing/2014/main" id="{2DE41858-65B3-441E-B343-D6DC1AAD7695}"/>
              </a:ext>
            </a:extLst>
          </p:cNvPr>
          <p:cNvPicPr>
            <a:picLocks noChangeAspect="1"/>
          </p:cNvPicPr>
          <p:nvPr/>
        </p:nvPicPr>
        <p:blipFill>
          <a:blip r:embed="rId4"/>
          <a:stretch>
            <a:fillRect/>
          </a:stretch>
        </p:blipFill>
        <p:spPr>
          <a:xfrm>
            <a:off x="8180798" y="2101921"/>
            <a:ext cx="3173002" cy="3173002"/>
          </a:xfrm>
          <a:prstGeom prst="rect">
            <a:avLst/>
          </a:prstGeom>
        </p:spPr>
      </p:pic>
    </p:spTree>
    <p:extLst>
      <p:ext uri="{BB962C8B-B14F-4D97-AF65-F5344CB8AC3E}">
        <p14:creationId xmlns:p14="http://schemas.microsoft.com/office/powerpoint/2010/main" val="1921996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240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028" name="Picture 4" descr="Constitution of the United States of America (1787) - Bill of Rights  Institute">
            <a:extLst>
              <a:ext uri="{FF2B5EF4-FFF2-40B4-BE49-F238E27FC236}">
                <a16:creationId xmlns:a16="http://schemas.microsoft.com/office/drawing/2014/main" id="{9DDC7112-8C5B-4646-9593-34975291D7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0698" y="257607"/>
            <a:ext cx="9910603" cy="6342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341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mt="70000"/>
          </a:blip>
          <a:tile tx="0" ty="0" sx="100000" sy="100000" flip="none" algn="tl"/>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96AC77-5625-4531-B176-BA31A4008518}"/>
              </a:ext>
            </a:extLst>
          </p:cNvPr>
          <p:cNvPicPr>
            <a:picLocks noChangeAspect="1"/>
          </p:cNvPicPr>
          <p:nvPr/>
        </p:nvPicPr>
        <p:blipFill>
          <a:blip r:embed="rId4"/>
          <a:stretch>
            <a:fillRect/>
          </a:stretch>
        </p:blipFill>
        <p:spPr>
          <a:xfrm>
            <a:off x="342098" y="266754"/>
            <a:ext cx="7743665" cy="4526568"/>
          </a:xfrm>
          <a:prstGeom prst="rect">
            <a:avLst/>
          </a:prstGeom>
        </p:spPr>
      </p:pic>
      <p:pic>
        <p:nvPicPr>
          <p:cNvPr id="6" name="Picture 5">
            <a:extLst>
              <a:ext uri="{FF2B5EF4-FFF2-40B4-BE49-F238E27FC236}">
                <a16:creationId xmlns:a16="http://schemas.microsoft.com/office/drawing/2014/main" id="{7BE88689-C8D7-4167-9EE0-778B3323DDEB}"/>
              </a:ext>
            </a:extLst>
          </p:cNvPr>
          <p:cNvPicPr>
            <a:picLocks noChangeAspect="1"/>
          </p:cNvPicPr>
          <p:nvPr/>
        </p:nvPicPr>
        <p:blipFill>
          <a:blip r:embed="rId5"/>
          <a:stretch>
            <a:fillRect/>
          </a:stretch>
        </p:blipFill>
        <p:spPr>
          <a:xfrm>
            <a:off x="5802973" y="3890695"/>
            <a:ext cx="6134100" cy="2857500"/>
          </a:xfrm>
          <a:prstGeom prst="rect">
            <a:avLst/>
          </a:prstGeom>
        </p:spPr>
      </p:pic>
      <p:sp>
        <p:nvSpPr>
          <p:cNvPr id="7" name="TextBox 6">
            <a:extLst>
              <a:ext uri="{FF2B5EF4-FFF2-40B4-BE49-F238E27FC236}">
                <a16:creationId xmlns:a16="http://schemas.microsoft.com/office/drawing/2014/main" id="{DB0F2FA9-A424-4572-B991-302BFCF55499}"/>
              </a:ext>
            </a:extLst>
          </p:cNvPr>
          <p:cNvSpPr txBox="1"/>
          <p:nvPr/>
        </p:nvSpPr>
        <p:spPr>
          <a:xfrm>
            <a:off x="6172842" y="6676880"/>
            <a:ext cx="5919841" cy="215444"/>
          </a:xfrm>
          <a:prstGeom prst="rect">
            <a:avLst/>
          </a:prstGeom>
          <a:noFill/>
        </p:spPr>
        <p:txBody>
          <a:bodyPr wrap="square" rtlCol="0">
            <a:spAutoFit/>
          </a:bodyPr>
          <a:lstStyle/>
          <a:p>
            <a:r>
              <a:rPr lang="en-US" sz="800" dirty="0">
                <a:latin typeface="Merriweather" panose="00000500000000000000" pitchFamily="2" charset="0"/>
              </a:rPr>
              <a:t>https://campustechnology.com/articles/2021/01/20/student-identity-matters-online-too.aspx?admgarea=News</a:t>
            </a:r>
          </a:p>
        </p:txBody>
      </p:sp>
      <p:sp>
        <p:nvSpPr>
          <p:cNvPr id="8" name="TextBox 7">
            <a:extLst>
              <a:ext uri="{FF2B5EF4-FFF2-40B4-BE49-F238E27FC236}">
                <a16:creationId xmlns:a16="http://schemas.microsoft.com/office/drawing/2014/main" id="{415AEC5A-EA0A-4797-BE46-E46F6B4C5C0E}"/>
              </a:ext>
            </a:extLst>
          </p:cNvPr>
          <p:cNvSpPr txBox="1"/>
          <p:nvPr/>
        </p:nvSpPr>
        <p:spPr>
          <a:xfrm>
            <a:off x="452062" y="4685600"/>
            <a:ext cx="3976099" cy="215444"/>
          </a:xfrm>
          <a:prstGeom prst="rect">
            <a:avLst/>
          </a:prstGeom>
          <a:noFill/>
        </p:spPr>
        <p:txBody>
          <a:bodyPr wrap="square" rtlCol="0">
            <a:spAutoFit/>
          </a:bodyPr>
          <a:lstStyle/>
          <a:p>
            <a:r>
              <a:rPr lang="en-US" sz="800" dirty="0"/>
              <a:t>https://www.begislaw.com</a:t>
            </a:r>
          </a:p>
        </p:txBody>
      </p:sp>
    </p:spTree>
    <p:extLst>
      <p:ext uri="{BB962C8B-B14F-4D97-AF65-F5344CB8AC3E}">
        <p14:creationId xmlns:p14="http://schemas.microsoft.com/office/powerpoint/2010/main" val="874610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mt="70000"/>
          </a:blip>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A76729-B3AF-4A38-8D8E-D747807B9610}"/>
              </a:ext>
            </a:extLst>
          </p:cNvPr>
          <p:cNvPicPr>
            <a:picLocks noChangeAspect="1"/>
          </p:cNvPicPr>
          <p:nvPr/>
        </p:nvPicPr>
        <p:blipFill>
          <a:blip r:embed="rId4"/>
          <a:stretch>
            <a:fillRect/>
          </a:stretch>
        </p:blipFill>
        <p:spPr>
          <a:xfrm>
            <a:off x="1410985" y="246580"/>
            <a:ext cx="8916491" cy="6146104"/>
          </a:xfrm>
          <a:prstGeom prst="rect">
            <a:avLst/>
          </a:prstGeom>
        </p:spPr>
      </p:pic>
      <p:sp>
        <p:nvSpPr>
          <p:cNvPr id="7" name="TextBox 6">
            <a:extLst>
              <a:ext uri="{FF2B5EF4-FFF2-40B4-BE49-F238E27FC236}">
                <a16:creationId xmlns:a16="http://schemas.microsoft.com/office/drawing/2014/main" id="{4985BD07-3AA1-40B7-A429-FBA703E5BA46}"/>
              </a:ext>
            </a:extLst>
          </p:cNvPr>
          <p:cNvSpPr txBox="1"/>
          <p:nvPr/>
        </p:nvSpPr>
        <p:spPr>
          <a:xfrm>
            <a:off x="1410985" y="6499346"/>
            <a:ext cx="11527604" cy="261610"/>
          </a:xfrm>
          <a:prstGeom prst="rect">
            <a:avLst/>
          </a:prstGeom>
          <a:noFill/>
        </p:spPr>
        <p:txBody>
          <a:bodyPr wrap="square" rtlCol="0">
            <a:spAutoFit/>
          </a:bodyPr>
          <a:lstStyle/>
          <a:p>
            <a:r>
              <a:rPr lang="en-US" sz="1100" b="0" i="1" dirty="0">
                <a:solidFill>
                  <a:srgbClr val="333333"/>
                </a:solidFill>
                <a:effectLst/>
                <a:latin typeface="Merriweather" panose="00000500000000000000" pitchFamily="2" charset="0"/>
              </a:rPr>
              <a:t>Image: Bill of Rights depicted in cartoon format from 1971 </a:t>
            </a:r>
            <a:r>
              <a:rPr lang="en-US" sz="1100" b="0" i="0" dirty="0">
                <a:solidFill>
                  <a:srgbClr val="333333"/>
                </a:solidFill>
                <a:effectLst/>
                <a:latin typeface="Merriweather" panose="00000500000000000000" pitchFamily="2" charset="0"/>
              </a:rPr>
              <a:t>Young Citizen</a:t>
            </a:r>
            <a:r>
              <a:rPr lang="en-US" sz="1100" b="0" i="1" dirty="0">
                <a:solidFill>
                  <a:srgbClr val="333333"/>
                </a:solidFill>
                <a:effectLst/>
                <a:latin typeface="Merriweather" panose="00000500000000000000" pitchFamily="2" charset="0"/>
              </a:rPr>
              <a:t> teacher’s guide transparency. Courtesy: Syracuse University</a:t>
            </a:r>
            <a:endParaRPr lang="en-US" sz="1100" dirty="0">
              <a:latin typeface="Merriweather" panose="00000500000000000000" pitchFamily="2" charset="0"/>
            </a:endParaRPr>
          </a:p>
        </p:txBody>
      </p:sp>
    </p:spTree>
    <p:extLst>
      <p:ext uri="{BB962C8B-B14F-4D97-AF65-F5344CB8AC3E}">
        <p14:creationId xmlns:p14="http://schemas.microsoft.com/office/powerpoint/2010/main" val="1284794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D2D08-7E49-4021-B994-D5DBC302B6DA}"/>
              </a:ext>
            </a:extLst>
          </p:cNvPr>
          <p:cNvSpPr>
            <a:spLocks noGrp="1"/>
          </p:cNvSpPr>
          <p:nvPr>
            <p:ph type="title"/>
          </p:nvPr>
        </p:nvSpPr>
        <p:spPr/>
        <p:txBody>
          <a:bodyPr>
            <a:normAutofit/>
          </a:bodyPr>
          <a:lstStyle/>
          <a:p>
            <a:r>
              <a:rPr lang="en-US" sz="2800" dirty="0">
                <a:latin typeface="Merriweather" panose="00000500000000000000" pitchFamily="2" charset="0"/>
              </a:rPr>
              <a:t>THE CODE OF LAWS OF THE UNITED STATES OF AMERICA</a:t>
            </a:r>
          </a:p>
        </p:txBody>
      </p:sp>
      <p:sp>
        <p:nvSpPr>
          <p:cNvPr id="3" name="Content Placeholder 2">
            <a:extLst>
              <a:ext uri="{FF2B5EF4-FFF2-40B4-BE49-F238E27FC236}">
                <a16:creationId xmlns:a16="http://schemas.microsoft.com/office/drawing/2014/main" id="{E2C15B52-6418-463C-9E63-680EBD28FD40}"/>
              </a:ext>
            </a:extLst>
          </p:cNvPr>
          <p:cNvSpPr>
            <a:spLocks noGrp="1"/>
          </p:cNvSpPr>
          <p:nvPr>
            <p:ph idx="1"/>
          </p:nvPr>
        </p:nvSpPr>
        <p:spPr>
          <a:xfrm>
            <a:off x="838200" y="1825625"/>
            <a:ext cx="5398213" cy="4351338"/>
          </a:xfrm>
        </p:spPr>
        <p:txBody>
          <a:bodyPr>
            <a:normAutofit/>
          </a:bodyPr>
          <a:lstStyle/>
          <a:p>
            <a:pPr marL="0" indent="0">
              <a:buNone/>
            </a:pPr>
            <a:r>
              <a:rPr lang="en-US" sz="2000" dirty="0">
                <a:latin typeface="Merriweather" panose="00000500000000000000" pitchFamily="2" charset="0"/>
              </a:rPr>
              <a:t>Title 20 – Education</a:t>
            </a:r>
          </a:p>
          <a:p>
            <a:pPr>
              <a:lnSpc>
                <a:spcPct val="200000"/>
              </a:lnSpc>
              <a:buFont typeface="Wingdings" panose="05000000000000000000" pitchFamily="2" charset="2"/>
              <a:buChar char="Ø"/>
            </a:pPr>
            <a:r>
              <a:rPr lang="en-US" sz="2000" dirty="0">
                <a:latin typeface="Merriweather" panose="00000500000000000000" pitchFamily="2" charset="0"/>
              </a:rPr>
              <a:t>Chapter 28 – Higher Education Resources and Student Assistance</a:t>
            </a:r>
          </a:p>
          <a:p>
            <a:pPr>
              <a:lnSpc>
                <a:spcPct val="200000"/>
              </a:lnSpc>
              <a:buFont typeface="Wingdings" panose="05000000000000000000" pitchFamily="2" charset="2"/>
              <a:buChar char="Ø"/>
            </a:pPr>
            <a:r>
              <a:rPr lang="en-US" sz="2000" dirty="0">
                <a:latin typeface="Merriweather" panose="00000500000000000000" pitchFamily="2" charset="0"/>
              </a:rPr>
              <a:t>Chapter 31 – General Provisions Concerning Education </a:t>
            </a:r>
          </a:p>
          <a:p>
            <a:pPr>
              <a:lnSpc>
                <a:spcPct val="200000"/>
              </a:lnSpc>
              <a:buFont typeface="Wingdings" panose="05000000000000000000" pitchFamily="2" charset="2"/>
              <a:buChar char="Ø"/>
            </a:pPr>
            <a:r>
              <a:rPr lang="en-US" sz="2000" dirty="0">
                <a:latin typeface="Merriweather" panose="00000500000000000000" pitchFamily="2" charset="0"/>
              </a:rPr>
              <a:t>Chapter 48 – Department of Education</a:t>
            </a:r>
          </a:p>
          <a:p>
            <a:pPr marL="0" indent="0">
              <a:lnSpc>
                <a:spcPct val="200000"/>
              </a:lnSpc>
              <a:buNone/>
            </a:pPr>
            <a:endParaRPr lang="en-US" sz="2000" dirty="0">
              <a:latin typeface="Merriweather" panose="00000500000000000000" pitchFamily="2" charset="0"/>
            </a:endParaRPr>
          </a:p>
          <a:p>
            <a:pPr marL="0" indent="0">
              <a:buNone/>
            </a:pPr>
            <a:endParaRPr lang="en-US" sz="2000" dirty="0">
              <a:latin typeface="Merriweather" panose="00000500000000000000" pitchFamily="2" charset="0"/>
            </a:endParaRPr>
          </a:p>
        </p:txBody>
      </p:sp>
      <p:pic>
        <p:nvPicPr>
          <p:cNvPr id="4" name="Picture 3">
            <a:extLst>
              <a:ext uri="{FF2B5EF4-FFF2-40B4-BE49-F238E27FC236}">
                <a16:creationId xmlns:a16="http://schemas.microsoft.com/office/drawing/2014/main" id="{BFCA48CB-A49A-4455-9497-EE4854B0BDB0}"/>
              </a:ext>
            </a:extLst>
          </p:cNvPr>
          <p:cNvPicPr>
            <a:picLocks noChangeAspect="1"/>
          </p:cNvPicPr>
          <p:nvPr/>
        </p:nvPicPr>
        <p:blipFill>
          <a:blip r:embed="rId4"/>
          <a:stretch>
            <a:fillRect/>
          </a:stretch>
        </p:blipFill>
        <p:spPr>
          <a:xfrm>
            <a:off x="7329949" y="1690688"/>
            <a:ext cx="3396271" cy="4395174"/>
          </a:xfrm>
          <a:prstGeom prst="rect">
            <a:avLst/>
          </a:prstGeom>
        </p:spPr>
      </p:pic>
    </p:spTree>
    <p:extLst>
      <p:ext uri="{BB962C8B-B14F-4D97-AF65-F5344CB8AC3E}">
        <p14:creationId xmlns:p14="http://schemas.microsoft.com/office/powerpoint/2010/main" val="2323618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E0BA132-2AFB-43AA-8DCA-4A33FCF94434}"/>
              </a:ext>
            </a:extLst>
          </p:cNvPr>
          <p:cNvPicPr>
            <a:picLocks noChangeAspect="1"/>
          </p:cNvPicPr>
          <p:nvPr/>
        </p:nvPicPr>
        <p:blipFill>
          <a:blip r:embed="rId4"/>
          <a:stretch>
            <a:fillRect/>
          </a:stretch>
        </p:blipFill>
        <p:spPr>
          <a:xfrm>
            <a:off x="381000" y="1114425"/>
            <a:ext cx="11430000" cy="4629150"/>
          </a:xfrm>
          <a:prstGeom prst="rect">
            <a:avLst/>
          </a:prstGeom>
        </p:spPr>
      </p:pic>
      <p:sp>
        <p:nvSpPr>
          <p:cNvPr id="8" name="TextBox 7">
            <a:extLst>
              <a:ext uri="{FF2B5EF4-FFF2-40B4-BE49-F238E27FC236}">
                <a16:creationId xmlns:a16="http://schemas.microsoft.com/office/drawing/2014/main" id="{509E8CE2-D14F-45A6-AAB9-4AB388132374}"/>
              </a:ext>
            </a:extLst>
          </p:cNvPr>
          <p:cNvSpPr txBox="1"/>
          <p:nvPr/>
        </p:nvSpPr>
        <p:spPr>
          <a:xfrm>
            <a:off x="873303" y="4325420"/>
            <a:ext cx="11548153" cy="1200329"/>
          </a:xfrm>
          <a:prstGeom prst="rect">
            <a:avLst/>
          </a:prstGeom>
          <a:noFill/>
        </p:spPr>
        <p:txBody>
          <a:bodyPr wrap="square" rtlCol="0">
            <a:spAutoFit/>
          </a:bodyPr>
          <a:lstStyle/>
          <a:p>
            <a:br>
              <a:rPr lang="en-US" sz="2400" dirty="0"/>
            </a:br>
            <a:endParaRPr lang="en-US" sz="2400" dirty="0"/>
          </a:p>
          <a:p>
            <a:endParaRPr lang="en-US" sz="2400" dirty="0"/>
          </a:p>
        </p:txBody>
      </p:sp>
    </p:spTree>
    <p:extLst>
      <p:ext uri="{BB962C8B-B14F-4D97-AF65-F5344CB8AC3E}">
        <p14:creationId xmlns:p14="http://schemas.microsoft.com/office/powerpoint/2010/main" val="2132724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66AF9C-04DE-42D9-8D46-5CE58AE63811}"/>
              </a:ext>
            </a:extLst>
          </p:cNvPr>
          <p:cNvPicPr>
            <a:picLocks noChangeAspect="1"/>
          </p:cNvPicPr>
          <p:nvPr/>
        </p:nvPicPr>
        <p:blipFill>
          <a:blip r:embed="rId4"/>
          <a:stretch>
            <a:fillRect/>
          </a:stretch>
        </p:blipFill>
        <p:spPr>
          <a:xfrm>
            <a:off x="1009392" y="1233086"/>
            <a:ext cx="10173216" cy="4391827"/>
          </a:xfrm>
          <a:prstGeom prst="rect">
            <a:avLst/>
          </a:prstGeom>
        </p:spPr>
      </p:pic>
      <p:sp>
        <p:nvSpPr>
          <p:cNvPr id="7" name="TextBox 6">
            <a:extLst>
              <a:ext uri="{FF2B5EF4-FFF2-40B4-BE49-F238E27FC236}">
                <a16:creationId xmlns:a16="http://schemas.microsoft.com/office/drawing/2014/main" id="{2132AC5C-AED4-4E18-A71B-FE0CD32591CC}"/>
              </a:ext>
            </a:extLst>
          </p:cNvPr>
          <p:cNvSpPr txBox="1"/>
          <p:nvPr/>
        </p:nvSpPr>
        <p:spPr>
          <a:xfrm>
            <a:off x="3835684" y="347877"/>
            <a:ext cx="4520630" cy="707886"/>
          </a:xfrm>
          <a:prstGeom prst="rect">
            <a:avLst/>
          </a:prstGeom>
          <a:noFill/>
        </p:spPr>
        <p:txBody>
          <a:bodyPr wrap="square" rtlCol="0">
            <a:spAutoFit/>
          </a:bodyPr>
          <a:lstStyle/>
          <a:p>
            <a:r>
              <a:rPr lang="en-US" sz="4000" dirty="0">
                <a:hlinkClick r:id="rId5"/>
              </a:rPr>
              <a:t>Resources for SFCC </a:t>
            </a:r>
            <a:endParaRPr lang="en-US" sz="4000" dirty="0"/>
          </a:p>
        </p:txBody>
      </p:sp>
    </p:spTree>
    <p:extLst>
      <p:ext uri="{BB962C8B-B14F-4D97-AF65-F5344CB8AC3E}">
        <p14:creationId xmlns:p14="http://schemas.microsoft.com/office/powerpoint/2010/main" val="2526517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1069</TotalTime>
  <Words>1470</Words>
  <Application>Microsoft Office PowerPoint</Application>
  <PresentationFormat>Widescreen</PresentationFormat>
  <Paragraphs>88</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Merriweather</vt:lpstr>
      <vt:lpstr>Symbol</vt:lpstr>
      <vt:lpstr>Wingdings</vt:lpstr>
      <vt:lpstr>Office Theme</vt:lpstr>
      <vt:lpstr>Constitution Day 2022 </vt:lpstr>
      <vt:lpstr>What is Constitution Day?</vt:lpstr>
      <vt:lpstr>PowerPoint Presentation</vt:lpstr>
      <vt:lpstr>PowerPoint Presentation</vt:lpstr>
      <vt:lpstr>PowerPoint Presentation</vt:lpstr>
      <vt:lpstr>PowerPoint Presentation</vt:lpstr>
      <vt:lpstr>THE CODE OF LAWS OF THE UNITED STATES OF AMERICA</vt:lpstr>
      <vt:lpstr>PowerPoint Presentation</vt:lpstr>
      <vt:lpstr>PowerPoint Presentation</vt:lpstr>
      <vt:lpstr>References &amp; Links to Explore</vt:lpstr>
      <vt:lpstr>PowerPoint Presentation</vt:lpstr>
    </vt:vector>
  </TitlesOfParts>
  <Company>Community Colleges of Spokane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Constitution Day 2022 </dc:title>
  <dc:creator>Cooley, Alison</dc:creator>
  <cp:lastModifiedBy>Cooley, Alison</cp:lastModifiedBy>
  <cp:revision>9</cp:revision>
  <dcterms:created xsi:type="dcterms:W3CDTF">2022-09-06T20:47:59Z</dcterms:created>
  <dcterms:modified xsi:type="dcterms:W3CDTF">2022-09-13T15:37:22Z</dcterms:modified>
</cp:coreProperties>
</file>